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87a5e61c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87a5e61c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8ee5af9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8ee5af9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7a5e61c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87a5e61c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87a5e61c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87a5e61c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35864d18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35864d18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8518b7a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8518b7a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35864d1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35864d1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35864d18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35864d18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35864d1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35864d1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87a5e6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87a5e6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87a5e61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87a5e61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6d83693e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6d83693e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Earliest (limited) deployments possible early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Phased auction -- earliest phase is bottom 100 MHz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8ee5af9f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8ee5af9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87a5e61c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87a5e61c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F2F2F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4727972"/>
            <a:ext cx="9144000" cy="1200"/>
          </a:xfrm>
          <a:prstGeom prst="straightConnector1">
            <a:avLst/>
          </a:prstGeom>
          <a:noFill/>
          <a:ln cap="flat" cmpd="sng" w="1270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2"/>
          <p:cNvCxnSpPr/>
          <p:nvPr/>
        </p:nvCxnSpPr>
        <p:spPr>
          <a:xfrm>
            <a:off x="2372700" y="1524000"/>
            <a:ext cx="0" cy="2281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"/>
          <p:cNvSpPr txBox="1"/>
          <p:nvPr>
            <p:ph type="ctrTitle"/>
          </p:nvPr>
        </p:nvSpPr>
        <p:spPr>
          <a:xfrm>
            <a:off x="2527618" y="1632086"/>
            <a:ext cx="6167100" cy="11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27618" y="2827601"/>
            <a:ext cx="61671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w_googlelogo_color_272x92dp.png"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9525" y="2362200"/>
            <a:ext cx="1246169" cy="4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48233" y="1253683"/>
            <a:ext cx="4056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375102" y="1253683"/>
            <a:ext cx="4056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30915" y="3683300"/>
            <a:ext cx="82296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unch-googl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41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" name="Google Shape;7;p1"/>
          <p:cNvCxnSpPr/>
          <p:nvPr/>
        </p:nvCxnSpPr>
        <p:spPr>
          <a:xfrm>
            <a:off x="0" y="413147"/>
            <a:ext cx="9144000" cy="1200"/>
          </a:xfrm>
          <a:prstGeom prst="straightConnector1">
            <a:avLst/>
          </a:prstGeom>
          <a:noFill/>
          <a:ln cap="flat" cmpd="sng" w="1270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1"/>
          <p:cNvSpPr/>
          <p:nvPr/>
        </p:nvSpPr>
        <p:spPr>
          <a:xfrm>
            <a:off x="0" y="4727972"/>
            <a:ext cx="9144000" cy="41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75101" y="1253683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1" name="Google Shape;11;p1"/>
          <p:cNvCxnSpPr/>
          <p:nvPr/>
        </p:nvCxnSpPr>
        <p:spPr>
          <a:xfrm>
            <a:off x="0" y="4727972"/>
            <a:ext cx="9144000" cy="1200"/>
          </a:xfrm>
          <a:prstGeom prst="straightConnector1">
            <a:avLst/>
          </a:prstGeom>
          <a:noFill/>
          <a:ln cap="flat" cmpd="sng" w="12700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w_googlelogo_color_272x92dp.png"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57052" y="95850"/>
            <a:ext cx="807648" cy="273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ocs.fcc.gov/public/attachments/FCC-20-23A1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fcc.gov/public/attachments/DA-20-578A1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2527618" y="1632086"/>
            <a:ext cx="6167100" cy="11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U.S. 3 GHz Landscape</a:t>
            </a:r>
            <a:endParaRPr/>
          </a:p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2527618" y="2827601"/>
            <a:ext cx="61671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Clegg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26,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3.45 GHz</a:t>
            </a:r>
            <a:endParaRPr/>
          </a:p>
        </p:txBody>
      </p:sp>
      <p:sp>
        <p:nvSpPr>
          <p:cNvPr id="173" name="Google Shape;173;p17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Further Notice of Proposed Rulemaking to partially clear government operations and </a:t>
            </a:r>
            <a:r>
              <a:rPr lang="en"/>
              <a:t>open</a:t>
            </a:r>
            <a:r>
              <a:rPr lang="en"/>
              <a:t> the band for 5G services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DoD </a:t>
            </a:r>
            <a:r>
              <a:rPr lang="en"/>
              <a:t>clears as much as possible but retains some constant and some periodic uses in the band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Statutory requirement to auction some or all of the band by EOY 2021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Proposed rules modeled after 3.7 GHz Service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Will new FCC leadership revisit 3.45 GHz?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Extension of CBRS?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Await action on 3.35 to allow for </a:t>
            </a:r>
            <a:r>
              <a:rPr lang="en"/>
              <a:t>collective</a:t>
            </a:r>
            <a:r>
              <a:rPr lang="en"/>
              <a:t> action on 3.35-3.55?</a:t>
            </a:r>
            <a:endParaRPr/>
          </a:p>
        </p:txBody>
      </p:sp>
      <p:sp>
        <p:nvSpPr>
          <p:cNvPr id="174" name="Google Shape;17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924" y="431163"/>
            <a:ext cx="6272300" cy="42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0" y="870075"/>
            <a:ext cx="2180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 Cooperative Planning Areas (CPAs) and Periodic Use Areas (PUAs)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3.35-3.45 GHz</a:t>
            </a:r>
            <a:endParaRPr/>
          </a:p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Gleam in the FCC’s eyes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Larger number of encumbrances compared to 3.45 GHz and CBRS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Status of band TBD</a:t>
            </a:r>
            <a:endParaRPr/>
          </a:p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Below 3.35 GHz</a:t>
            </a:r>
            <a:endParaRPr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No specific plans yet (other than relo of some &gt;3.35 GHz incumbents)</a:t>
            </a:r>
            <a:endParaRPr/>
          </a:p>
        </p:txBody>
      </p:sp>
      <p:sp>
        <p:nvSpPr>
          <p:cNvPr id="194" name="Google Shape;19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50" y="555975"/>
            <a:ext cx="7743623" cy="34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314570" y="4050325"/>
            <a:ext cx="10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2.7 GHz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7972745" y="4050325"/>
            <a:ext cx="10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.7 GHz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 rot="-5400000">
            <a:off x="-94925" y="214430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2508675" y="214700"/>
            <a:ext cx="4863300" cy="4259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813150" y="152400"/>
            <a:ext cx="1695600" cy="4259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7363575" y="152400"/>
            <a:ext cx="1193100" cy="4259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4267575" y="4568900"/>
            <a:ext cx="13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 Radar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7363575" y="4411800"/>
            <a:ext cx="13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CBRS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1010775" y="4411800"/>
            <a:ext cx="134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Wx/Airport Radar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Midband Max Allowed Radiated Power by Service, to Scale</a:t>
            </a:r>
            <a:endParaRPr/>
          </a:p>
        </p:txBody>
      </p:sp>
      <p:sp>
        <p:nvSpPr>
          <p:cNvPr id="215" name="Google Shape;21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783638" y="1144496"/>
            <a:ext cx="7821058" cy="3381741"/>
            <a:chOff x="537617" y="1144497"/>
            <a:chExt cx="8068770" cy="3488848"/>
          </a:xfrm>
        </p:grpSpPr>
        <p:sp>
          <p:nvSpPr>
            <p:cNvPr id="217" name="Google Shape;217;p22"/>
            <p:cNvSpPr txBox="1"/>
            <p:nvPr/>
          </p:nvSpPr>
          <p:spPr>
            <a:xfrm rot="-5400000">
              <a:off x="-893906" y="2655643"/>
              <a:ext cx="3378313" cy="515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Max Allowed EIRP (W/MHz)</a:t>
              </a:r>
              <a:endParaRPr/>
            </a:p>
          </p:txBody>
        </p:sp>
        <p:grpSp>
          <p:nvGrpSpPr>
            <p:cNvPr id="218" name="Google Shape;218;p22"/>
            <p:cNvGrpSpPr/>
            <p:nvPr/>
          </p:nvGrpSpPr>
          <p:grpSpPr>
            <a:xfrm>
              <a:off x="1000167" y="1144497"/>
              <a:ext cx="7606220" cy="3488848"/>
              <a:chOff x="1000167" y="1144497"/>
              <a:chExt cx="7606220" cy="3488848"/>
            </a:xfrm>
          </p:grpSpPr>
          <p:grpSp>
            <p:nvGrpSpPr>
              <p:cNvPr id="219" name="Google Shape;219;p22"/>
              <p:cNvGrpSpPr/>
              <p:nvPr/>
            </p:nvGrpSpPr>
            <p:grpSpPr>
              <a:xfrm>
                <a:off x="1217837" y="1224120"/>
                <a:ext cx="7041807" cy="3400080"/>
                <a:chOff x="1384150" y="980400"/>
                <a:chExt cx="6211350" cy="2999100"/>
              </a:xfrm>
            </p:grpSpPr>
            <p:grpSp>
              <p:nvGrpSpPr>
                <p:cNvPr id="220" name="Google Shape;220;p22"/>
                <p:cNvGrpSpPr/>
                <p:nvPr/>
              </p:nvGrpSpPr>
              <p:grpSpPr>
                <a:xfrm>
                  <a:off x="1384150" y="980400"/>
                  <a:ext cx="6211350" cy="2999100"/>
                  <a:chOff x="1384150" y="980400"/>
                  <a:chExt cx="6211350" cy="2999100"/>
                </a:xfrm>
              </p:grpSpPr>
              <p:sp>
                <p:nvSpPr>
                  <p:cNvPr id="221" name="Google Shape;221;p22"/>
                  <p:cNvSpPr/>
                  <p:nvPr/>
                </p:nvSpPr>
                <p:spPr>
                  <a:xfrm>
                    <a:off x="1384150" y="980400"/>
                    <a:ext cx="1172100" cy="29991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>
                        <a:solidFill>
                          <a:srgbClr val="FFFFFF"/>
                        </a:solidFill>
                      </a:rPr>
                      <a:t>3450-3550:</a:t>
                    </a:r>
                    <a:endParaRPr sz="1200">
                      <a:solidFill>
                        <a:srgbClr val="FFFFFF"/>
                      </a:solidFill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>
                        <a:solidFill>
                          <a:srgbClr val="FFFFFF"/>
                        </a:solidFill>
                      </a:rPr>
                      <a:t>3,280 W/MHz</a:t>
                    </a:r>
                    <a:br>
                      <a:rPr lang="en" sz="1200">
                        <a:solidFill>
                          <a:srgbClr val="FFFFFF"/>
                        </a:solidFill>
                      </a:rPr>
                    </a:br>
                    <a:r>
                      <a:rPr lang="en" sz="1200">
                        <a:solidFill>
                          <a:srgbClr val="FFFFFF"/>
                        </a:solidFill>
                      </a:rPr>
                      <a:t>(proposed)</a:t>
                    </a:r>
                    <a:endParaRPr sz="12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2" name="Google Shape;222;p22"/>
                  <p:cNvSpPr/>
                  <p:nvPr/>
                </p:nvSpPr>
                <p:spPr>
                  <a:xfrm>
                    <a:off x="2557375" y="3970488"/>
                    <a:ext cx="1755600" cy="90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3" name="Google Shape;223;p22"/>
                  <p:cNvSpPr/>
                  <p:nvPr/>
                </p:nvSpPr>
                <p:spPr>
                  <a:xfrm>
                    <a:off x="4314100" y="980400"/>
                    <a:ext cx="3281400" cy="29991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>
                        <a:solidFill>
                          <a:srgbClr val="FFFFFF"/>
                        </a:solidFill>
                      </a:rPr>
                      <a:t>3.7 GHz Service:</a:t>
                    </a:r>
                    <a:endParaRPr sz="1200">
                      <a:solidFill>
                        <a:srgbClr val="FFFFFF"/>
                      </a:solidFill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>
                        <a:solidFill>
                          <a:srgbClr val="FFFFFF"/>
                        </a:solidFill>
                      </a:rPr>
                      <a:t>3,280 W/MHz</a:t>
                    </a:r>
                    <a:endParaRPr sz="160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24" name="Google Shape;224;p22"/>
                <p:cNvSpPr txBox="1"/>
                <p:nvPr/>
              </p:nvSpPr>
              <p:spPr>
                <a:xfrm>
                  <a:off x="2894150" y="2653485"/>
                  <a:ext cx="1082100" cy="55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/>
                    <a:t>CBRS (Cat B):</a:t>
                  </a:r>
                  <a:br>
                    <a:rPr lang="en" sz="1200"/>
                  </a:br>
                  <a:r>
                    <a:rPr lang="en" sz="1200"/>
                    <a:t>5</a:t>
                  </a:r>
                  <a:r>
                    <a:rPr lang="en" sz="1200"/>
                    <a:t> W/MHz</a:t>
                  </a:r>
                  <a:endParaRPr sz="1600"/>
                </a:p>
              </p:txBody>
            </p:sp>
            <p:cxnSp>
              <p:nvCxnSpPr>
                <p:cNvPr id="225" name="Google Shape;225;p22"/>
                <p:cNvCxnSpPr>
                  <a:stCxn id="224" idx="2"/>
                  <a:endCxn id="222" idx="0"/>
                </p:cNvCxnSpPr>
                <p:nvPr/>
              </p:nvCxnSpPr>
              <p:spPr>
                <a:xfrm>
                  <a:off x="3435200" y="3211185"/>
                  <a:ext cx="0" cy="759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226" name="Google Shape;226;p22"/>
              <p:cNvGrpSpPr/>
              <p:nvPr/>
            </p:nvGrpSpPr>
            <p:grpSpPr>
              <a:xfrm>
                <a:off x="1000167" y="1144497"/>
                <a:ext cx="7606220" cy="3488848"/>
                <a:chOff x="1115950" y="1172700"/>
                <a:chExt cx="6709200" cy="3077400"/>
              </a:xfrm>
            </p:grpSpPr>
            <p:cxnSp>
              <p:nvCxnSpPr>
                <p:cNvPr id="227" name="Google Shape;227;p22"/>
                <p:cNvCxnSpPr/>
                <p:nvPr/>
              </p:nvCxnSpPr>
              <p:spPr>
                <a:xfrm rot="10800000">
                  <a:off x="1115950" y="1172700"/>
                  <a:ext cx="0" cy="3077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28" name="Google Shape;228;p22"/>
                <p:cNvCxnSpPr/>
                <p:nvPr/>
              </p:nvCxnSpPr>
              <p:spPr>
                <a:xfrm>
                  <a:off x="1115950" y="4247350"/>
                  <a:ext cx="6709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229" name="Google Shape;229;p22"/>
          <p:cNvSpPr txBox="1"/>
          <p:nvPr/>
        </p:nvSpPr>
        <p:spPr>
          <a:xfrm>
            <a:off x="1075373" y="4539752"/>
            <a:ext cx="730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3450</a:t>
            </a:r>
            <a:endParaRPr sz="1100"/>
          </a:p>
        </p:txBody>
      </p:sp>
      <p:sp>
        <p:nvSpPr>
          <p:cNvPr id="230" name="Google Shape;230;p22"/>
          <p:cNvSpPr txBox="1"/>
          <p:nvPr/>
        </p:nvSpPr>
        <p:spPr>
          <a:xfrm>
            <a:off x="2370773" y="4539752"/>
            <a:ext cx="730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3550</a:t>
            </a:r>
            <a:endParaRPr sz="1100"/>
          </a:p>
        </p:txBody>
      </p:sp>
      <p:sp>
        <p:nvSpPr>
          <p:cNvPr id="231" name="Google Shape;231;p22"/>
          <p:cNvSpPr txBox="1"/>
          <p:nvPr/>
        </p:nvSpPr>
        <p:spPr>
          <a:xfrm>
            <a:off x="4296063" y="4539752"/>
            <a:ext cx="730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3700</a:t>
            </a:r>
            <a:endParaRPr sz="1100"/>
          </a:p>
        </p:txBody>
      </p:sp>
      <p:sp>
        <p:nvSpPr>
          <p:cNvPr id="232" name="Google Shape;232;p22"/>
          <p:cNvSpPr txBox="1"/>
          <p:nvPr/>
        </p:nvSpPr>
        <p:spPr>
          <a:xfrm>
            <a:off x="7903045" y="4539752"/>
            <a:ext cx="730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3980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Midband Spectrum: Current Use</a:t>
            </a:r>
            <a:endParaRPr/>
          </a:p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" name="Google Shape;50;p9"/>
          <p:cNvGrpSpPr/>
          <p:nvPr/>
        </p:nvGrpSpPr>
        <p:grpSpPr>
          <a:xfrm>
            <a:off x="493500" y="1428753"/>
            <a:ext cx="8046600" cy="2115347"/>
            <a:chOff x="493500" y="1428753"/>
            <a:chExt cx="8046600" cy="2115347"/>
          </a:xfrm>
        </p:grpSpPr>
        <p:sp>
          <p:nvSpPr>
            <p:cNvPr id="51" name="Google Shape;51;p9"/>
            <p:cNvSpPr/>
            <p:nvPr/>
          </p:nvSpPr>
          <p:spPr>
            <a:xfrm>
              <a:off x="493500" y="1715300"/>
              <a:ext cx="3657600" cy="4572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DoD Airborne, Shipborne, and Ground-based Radars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4151100" y="1715300"/>
              <a:ext cx="1828800" cy="4572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DoD Shipborne Radars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4151100" y="2172500"/>
              <a:ext cx="457200" cy="4572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Wx</a:t>
              </a:r>
              <a:br>
                <a:rPr lang="en" sz="1000"/>
              </a:br>
              <a:r>
                <a:rPr lang="en" sz="1000"/>
                <a:t>Radar</a:t>
              </a:r>
              <a:endParaRPr sz="1000"/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2322300" y="2172500"/>
              <a:ext cx="1828800" cy="4572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Amateur Radio</a:t>
              </a: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493500" y="2629700"/>
              <a:ext cx="3657600" cy="4572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Radiolocation</a:t>
              </a: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93500" y="3086900"/>
              <a:ext cx="3657600" cy="4572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EESS (active) &amp; Space Research (active)</a:t>
              </a: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4608300" y="2172500"/>
              <a:ext cx="1371600" cy="4572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CBRS</a:t>
              </a:r>
              <a:endParaRPr/>
            </a:p>
          </p:txBody>
        </p:sp>
        <p:grpSp>
          <p:nvGrpSpPr>
            <p:cNvPr id="58" name="Google Shape;58;p9"/>
            <p:cNvGrpSpPr/>
            <p:nvPr/>
          </p:nvGrpSpPr>
          <p:grpSpPr>
            <a:xfrm>
              <a:off x="493500" y="1428753"/>
              <a:ext cx="8046600" cy="286573"/>
              <a:chOff x="493500" y="1715300"/>
              <a:chExt cx="8046600" cy="457200"/>
            </a:xfrm>
          </p:grpSpPr>
          <p:sp>
            <p:nvSpPr>
              <p:cNvPr id="59" name="Google Shape;59;p9"/>
              <p:cNvSpPr/>
              <p:nvPr/>
            </p:nvSpPr>
            <p:spPr>
              <a:xfrm>
                <a:off x="493500" y="1715300"/>
                <a:ext cx="1828800" cy="457200"/>
              </a:xfrm>
              <a:prstGeom prst="rect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3100 - 3300</a:t>
                </a:r>
                <a:endParaRPr/>
              </a:p>
            </p:txBody>
          </p:sp>
          <p:sp>
            <p:nvSpPr>
              <p:cNvPr id="60" name="Google Shape;60;p9"/>
              <p:cNvSpPr/>
              <p:nvPr/>
            </p:nvSpPr>
            <p:spPr>
              <a:xfrm>
                <a:off x="2322300" y="1715300"/>
                <a:ext cx="1828800" cy="457200"/>
              </a:xfrm>
              <a:prstGeom prst="rect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3300 - 3500</a:t>
                </a:r>
                <a:endParaRPr/>
              </a:p>
            </p:txBody>
          </p:sp>
          <p:sp>
            <p:nvSpPr>
              <p:cNvPr id="61" name="Google Shape;61;p9"/>
              <p:cNvSpPr/>
              <p:nvPr/>
            </p:nvSpPr>
            <p:spPr>
              <a:xfrm>
                <a:off x="4151100" y="1715300"/>
                <a:ext cx="457200" cy="457200"/>
              </a:xfrm>
              <a:prstGeom prst="rect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3500</a:t>
                </a:r>
                <a:br>
                  <a:rPr lang="en" sz="1000"/>
                </a:br>
                <a:r>
                  <a:rPr lang="en" sz="1000"/>
                  <a:t>- 3550</a:t>
                </a:r>
                <a:endParaRPr sz="1000"/>
              </a:p>
            </p:txBody>
          </p:sp>
          <p:sp>
            <p:nvSpPr>
              <p:cNvPr id="62" name="Google Shape;62;p9"/>
              <p:cNvSpPr/>
              <p:nvPr/>
            </p:nvSpPr>
            <p:spPr>
              <a:xfrm>
                <a:off x="4608300" y="1715300"/>
                <a:ext cx="1371600" cy="457200"/>
              </a:xfrm>
              <a:prstGeom prst="rect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3550 - 3700</a:t>
                </a:r>
                <a:endParaRPr/>
              </a:p>
            </p:txBody>
          </p:sp>
          <p:sp>
            <p:nvSpPr>
              <p:cNvPr id="63" name="Google Shape;63;p9"/>
              <p:cNvSpPr/>
              <p:nvPr/>
            </p:nvSpPr>
            <p:spPr>
              <a:xfrm>
                <a:off x="5979900" y="1715300"/>
                <a:ext cx="2560200" cy="457200"/>
              </a:xfrm>
              <a:prstGeom prst="rect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3700-3980</a:t>
                </a:r>
                <a:endParaRPr/>
              </a:p>
            </p:txBody>
          </p:sp>
        </p:grpSp>
        <p:sp>
          <p:nvSpPr>
            <p:cNvPr id="64" name="Google Shape;64;p9"/>
            <p:cNvSpPr/>
            <p:nvPr/>
          </p:nvSpPr>
          <p:spPr>
            <a:xfrm>
              <a:off x="5979900" y="2172500"/>
              <a:ext cx="2560200" cy="4572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Fixed-Satellite Service</a:t>
              </a:r>
              <a:endParaRPr/>
            </a:p>
          </p:txBody>
        </p:sp>
      </p:grpSp>
      <p:grpSp>
        <p:nvGrpSpPr>
          <p:cNvPr id="65" name="Google Shape;65;p9"/>
          <p:cNvGrpSpPr/>
          <p:nvPr/>
        </p:nvGrpSpPr>
        <p:grpSpPr>
          <a:xfrm>
            <a:off x="1485900" y="4152675"/>
            <a:ext cx="6172200" cy="286500"/>
            <a:chOff x="1640850" y="3861850"/>
            <a:chExt cx="6172200" cy="286500"/>
          </a:xfrm>
        </p:grpSpPr>
        <p:sp>
          <p:nvSpPr>
            <p:cNvPr id="66" name="Google Shape;66;p9"/>
            <p:cNvSpPr/>
            <p:nvPr/>
          </p:nvSpPr>
          <p:spPr>
            <a:xfrm>
              <a:off x="1640850" y="3861850"/>
              <a:ext cx="2057400" cy="2865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Federal Primary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3698250" y="3861850"/>
              <a:ext cx="2057400" cy="2865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Non-Federal Primary</a:t>
              </a:r>
              <a:endParaRPr sz="12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755650" y="3861850"/>
              <a:ext cx="2057400" cy="2865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Non-Federal Secondary</a:t>
              </a:r>
              <a:endParaRPr sz="1200"/>
            </a:p>
          </p:txBody>
        </p:sp>
      </p:grpSp>
      <p:sp>
        <p:nvSpPr>
          <p:cNvPr id="69" name="Google Shape;69;p9"/>
          <p:cNvSpPr/>
          <p:nvPr/>
        </p:nvSpPr>
        <p:spPr>
          <a:xfrm>
            <a:off x="507250" y="1724650"/>
            <a:ext cx="8034900" cy="182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Midband Spectrum: Future Use (2021/22 and beyond)</a:t>
            </a:r>
            <a:endParaRPr/>
          </a:p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493776" y="1714741"/>
            <a:ext cx="3200400" cy="4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DoD Airborne, Shipborne, and Ground-based Radars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608576" y="1714741"/>
            <a:ext cx="1371600" cy="4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DoD Shipborne Radar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493776" y="2629141"/>
            <a:ext cx="18288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Non-Fed Radiolocation</a:t>
            </a:r>
            <a:endParaRPr sz="1200"/>
          </a:p>
        </p:txBody>
      </p:sp>
      <p:sp>
        <p:nvSpPr>
          <p:cNvPr id="79" name="Google Shape;79;p10"/>
          <p:cNvSpPr/>
          <p:nvPr/>
        </p:nvSpPr>
        <p:spPr>
          <a:xfrm>
            <a:off x="493776" y="3086341"/>
            <a:ext cx="18288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EESS (active) &amp;</a:t>
            </a:r>
            <a:br>
              <a:rPr lang="en" sz="1200"/>
            </a:br>
            <a:r>
              <a:rPr lang="en" sz="1200"/>
              <a:t>Space Research (active)</a:t>
            </a:r>
            <a:endParaRPr sz="1200"/>
          </a:p>
        </p:txBody>
      </p:sp>
      <p:sp>
        <p:nvSpPr>
          <p:cNvPr id="80" name="Google Shape;80;p10"/>
          <p:cNvSpPr/>
          <p:nvPr/>
        </p:nvSpPr>
        <p:spPr>
          <a:xfrm>
            <a:off x="4608576" y="2171941"/>
            <a:ext cx="1371600" cy="45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CBRS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3694176" y="1714741"/>
            <a:ext cx="914400" cy="4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Less DoD Use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3694176" y="2171941"/>
            <a:ext cx="914400" cy="45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(3.45 GHz Service)</a:t>
            </a:r>
            <a:endParaRPr sz="900"/>
          </a:p>
        </p:txBody>
      </p:sp>
      <p:sp>
        <p:nvSpPr>
          <p:cNvPr id="83" name="Google Shape;83;p10"/>
          <p:cNvSpPr/>
          <p:nvPr/>
        </p:nvSpPr>
        <p:spPr>
          <a:xfrm>
            <a:off x="5979900" y="2171941"/>
            <a:ext cx="2560200" cy="45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5G (3.7 GHz Service)</a:t>
            </a:r>
            <a:endParaRPr/>
          </a:p>
        </p:txBody>
      </p:sp>
      <p:grpSp>
        <p:nvGrpSpPr>
          <p:cNvPr id="84" name="Google Shape;84;p10"/>
          <p:cNvGrpSpPr/>
          <p:nvPr/>
        </p:nvGrpSpPr>
        <p:grpSpPr>
          <a:xfrm>
            <a:off x="1485900" y="4152675"/>
            <a:ext cx="6172200" cy="286500"/>
            <a:chOff x="1640850" y="3861850"/>
            <a:chExt cx="6172200" cy="286500"/>
          </a:xfrm>
        </p:grpSpPr>
        <p:sp>
          <p:nvSpPr>
            <p:cNvPr id="85" name="Google Shape;85;p10"/>
            <p:cNvSpPr/>
            <p:nvPr/>
          </p:nvSpPr>
          <p:spPr>
            <a:xfrm>
              <a:off x="1640850" y="3861850"/>
              <a:ext cx="2057400" cy="2865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Federal Primary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698250" y="3861850"/>
              <a:ext cx="2057400" cy="2865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Non-Federal Primary</a:t>
              </a:r>
              <a:endParaRPr sz="12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755650" y="3861850"/>
              <a:ext cx="2057400" cy="2865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Non-Federal Secondary</a:t>
              </a:r>
              <a:endParaRPr sz="1200"/>
            </a:p>
          </p:txBody>
        </p:sp>
      </p:grpSp>
      <p:grpSp>
        <p:nvGrpSpPr>
          <p:cNvPr id="88" name="Google Shape;88;p10"/>
          <p:cNvGrpSpPr/>
          <p:nvPr/>
        </p:nvGrpSpPr>
        <p:grpSpPr>
          <a:xfrm>
            <a:off x="493776" y="1426464"/>
            <a:ext cx="8046324" cy="283500"/>
            <a:chOff x="493776" y="1410500"/>
            <a:chExt cx="8046324" cy="283500"/>
          </a:xfrm>
        </p:grpSpPr>
        <p:sp>
          <p:nvSpPr>
            <p:cNvPr id="89" name="Google Shape;89;p10"/>
            <p:cNvSpPr/>
            <p:nvPr/>
          </p:nvSpPr>
          <p:spPr>
            <a:xfrm>
              <a:off x="493776" y="1410500"/>
              <a:ext cx="18288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3100 - 3300</a:t>
              </a: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2322576" y="1410500"/>
              <a:ext cx="13716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3300 - 3450</a:t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3694176" y="1410500"/>
              <a:ext cx="9144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3450-3550</a:t>
              </a:r>
              <a:endParaRPr sz="1200"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4608576" y="1410500"/>
              <a:ext cx="13716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3550 - 3700</a:t>
              </a: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5979900" y="1410500"/>
              <a:ext cx="25602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3700-3980</a:t>
              </a:r>
              <a:endParaRPr/>
            </a:p>
          </p:txBody>
        </p:sp>
      </p:grpSp>
      <p:sp>
        <p:nvSpPr>
          <p:cNvPr id="94" name="Google Shape;94;p10"/>
          <p:cNvSpPr txBox="1"/>
          <p:nvPr/>
        </p:nvSpPr>
        <p:spPr>
          <a:xfrm>
            <a:off x="2122750" y="4415567"/>
            <a:ext cx="4734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5" name="Google Shape;95;p10"/>
          <p:cNvSpPr/>
          <p:nvPr/>
        </p:nvSpPr>
        <p:spPr>
          <a:xfrm>
            <a:off x="507250" y="1724650"/>
            <a:ext cx="8034900" cy="182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507250" y="1724650"/>
            <a:ext cx="8034900" cy="227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 txBox="1"/>
          <p:nvPr>
            <p:ph type="title"/>
          </p:nvPr>
        </p:nvSpPr>
        <p:spPr>
          <a:xfrm>
            <a:off x="375100" y="495300"/>
            <a:ext cx="83562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Midband Spectrum: Changes between Now and Future</a:t>
            </a:r>
            <a:endParaRPr/>
          </a:p>
        </p:txBody>
      </p:sp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2323775" y="3543550"/>
            <a:ext cx="1828800" cy="4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Amateur Radio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2323775" y="2629150"/>
            <a:ext cx="18288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Non-Fed Radiolocation</a:t>
            </a:r>
            <a:endParaRPr sz="1200"/>
          </a:p>
        </p:txBody>
      </p:sp>
      <p:sp>
        <p:nvSpPr>
          <p:cNvPr id="105" name="Google Shape;105;p11"/>
          <p:cNvSpPr/>
          <p:nvPr/>
        </p:nvSpPr>
        <p:spPr>
          <a:xfrm>
            <a:off x="3694176" y="2171941"/>
            <a:ext cx="9144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DoD^</a:t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3694176" y="1714741"/>
            <a:ext cx="914400" cy="45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5G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(3.45 GHz Service)</a:t>
            </a:r>
            <a:endParaRPr sz="900"/>
          </a:p>
        </p:txBody>
      </p:sp>
      <p:sp>
        <p:nvSpPr>
          <p:cNvPr id="107" name="Google Shape;107;p11"/>
          <p:cNvSpPr/>
          <p:nvPr/>
        </p:nvSpPr>
        <p:spPr>
          <a:xfrm>
            <a:off x="5979900" y="1714741"/>
            <a:ext cx="2560200" cy="45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5G (3.7 GHz Service)</a:t>
            </a: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490472" y="4152675"/>
            <a:ext cx="6172200" cy="286500"/>
            <a:chOff x="3543300" y="4152675"/>
            <a:chExt cx="6172200" cy="286500"/>
          </a:xfrm>
        </p:grpSpPr>
        <p:sp>
          <p:nvSpPr>
            <p:cNvPr id="109" name="Google Shape;109;p11"/>
            <p:cNvSpPr/>
            <p:nvPr/>
          </p:nvSpPr>
          <p:spPr>
            <a:xfrm>
              <a:off x="7658100" y="4152675"/>
              <a:ext cx="2057400" cy="2865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Removed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3543300" y="4152675"/>
              <a:ext cx="2057400" cy="2865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Added	</a:t>
              </a:r>
              <a:endParaRPr sz="1200"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5600700" y="4152675"/>
              <a:ext cx="2057400" cy="2865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Relocated</a:t>
              </a:r>
              <a:endParaRPr sz="1200"/>
            </a:p>
          </p:txBody>
        </p:sp>
      </p:grpSp>
      <p:grpSp>
        <p:nvGrpSpPr>
          <p:cNvPr id="112" name="Google Shape;112;p11"/>
          <p:cNvGrpSpPr/>
          <p:nvPr/>
        </p:nvGrpSpPr>
        <p:grpSpPr>
          <a:xfrm>
            <a:off x="493776" y="1426464"/>
            <a:ext cx="8046324" cy="283500"/>
            <a:chOff x="493776" y="1410500"/>
            <a:chExt cx="8046324" cy="283500"/>
          </a:xfrm>
        </p:grpSpPr>
        <p:sp>
          <p:nvSpPr>
            <p:cNvPr id="113" name="Google Shape;113;p11"/>
            <p:cNvSpPr/>
            <p:nvPr/>
          </p:nvSpPr>
          <p:spPr>
            <a:xfrm>
              <a:off x="493776" y="1410500"/>
              <a:ext cx="18288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3100 - 3300</a:t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2322576" y="1410500"/>
              <a:ext cx="13716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3300 - 3450</a:t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3694176" y="1410500"/>
              <a:ext cx="9144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3450-3550</a:t>
              </a:r>
              <a:endParaRPr sz="1200"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608576" y="1410500"/>
              <a:ext cx="13716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3550 - 3700</a:t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5979900" y="1410500"/>
              <a:ext cx="2560200" cy="283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3700-3980</a:t>
              </a:r>
              <a:endParaRPr/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2323775" y="3086350"/>
            <a:ext cx="18288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EESS (active) &amp;</a:t>
            </a:r>
            <a:br>
              <a:rPr lang="en" sz="1200"/>
            </a:br>
            <a:r>
              <a:rPr lang="en" sz="1200"/>
              <a:t>Space Research (active)</a:t>
            </a:r>
            <a:endParaRPr sz="1200"/>
          </a:p>
        </p:txBody>
      </p:sp>
      <p:sp>
        <p:nvSpPr>
          <p:cNvPr id="119" name="Google Shape;119;p11"/>
          <p:cNvSpPr/>
          <p:nvPr/>
        </p:nvSpPr>
        <p:spPr>
          <a:xfrm>
            <a:off x="4151100" y="2629700"/>
            <a:ext cx="4572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Wx</a:t>
            </a:r>
            <a:br>
              <a:rPr lang="en" sz="1000"/>
            </a:br>
            <a:r>
              <a:rPr lang="en" sz="1000"/>
              <a:t>Radar</a:t>
            </a:r>
            <a:endParaRPr sz="1000"/>
          </a:p>
        </p:txBody>
      </p:sp>
      <p:sp>
        <p:nvSpPr>
          <p:cNvPr id="120" name="Google Shape;120;p11"/>
          <p:cNvSpPr/>
          <p:nvPr/>
        </p:nvSpPr>
        <p:spPr>
          <a:xfrm>
            <a:off x="5979900" y="2181841"/>
            <a:ext cx="2560200" cy="457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Fixed-Satellite Service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1244450" y="4415575"/>
            <a:ext cx="6709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^ Some operations remain in certain geographic areas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Latest Developments</a:t>
            </a:r>
            <a:endParaRPr/>
          </a:p>
        </p:txBody>
      </p:sp>
      <p:sp>
        <p:nvSpPr>
          <p:cNvPr id="127" name="Google Shape;127;p12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3.7 GHz Auction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$80.9 billion in winning bids + $13 billion in shared relocation costs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CBRS status update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&gt;100,000 base stations deployed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Action on 3.45 GHz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Further Notice pending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3.35-3.45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 deck</a:t>
            </a:r>
            <a:endParaRPr/>
          </a:p>
        </p:txBody>
      </p:sp>
      <p:sp>
        <p:nvSpPr>
          <p:cNvPr id="128" name="Google Shape;12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 GHz Auction Completed January 2021</a:t>
            </a:r>
            <a:endParaRPr/>
          </a:p>
        </p:txBody>
      </p:sp>
      <p:sp>
        <p:nvSpPr>
          <p:cNvPr id="134" name="Google Shape;134;p13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&gt;$80 billion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+ $13 billion clearing costs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Most valuable auction ever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Cleared spectrum, no sharing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High-power operation allowed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328 kW/100 MHz</a:t>
            </a:r>
            <a:endParaRPr/>
          </a:p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702" y="1333088"/>
            <a:ext cx="4262196" cy="320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4524595" y="3792164"/>
            <a:ext cx="684300" cy="6843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5543422" y="4079707"/>
            <a:ext cx="489600" cy="4896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6242688" y="4118828"/>
            <a:ext cx="411300" cy="4113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119759" y="3755722"/>
            <a:ext cx="363000" cy="3630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7649614" y="4239957"/>
            <a:ext cx="363000" cy="363000"/>
          </a:xfrm>
          <a:prstGeom prst="flowChartSummingJunction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 GHz Service Band Plan</a:t>
            </a:r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00" y="1804401"/>
            <a:ext cx="8141201" cy="17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 rot="-5400000">
            <a:off x="-15236" y="2043689"/>
            <a:ext cx="1577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CBRS</a:t>
            </a:r>
            <a:br>
              <a:rPr lang="en" sz="1200"/>
            </a:br>
            <a:r>
              <a:rPr lang="en" sz="1200"/>
              <a:t>3.55 - 3.7 GHz</a:t>
            </a:r>
            <a:endParaRPr sz="1200"/>
          </a:p>
        </p:txBody>
      </p:sp>
      <p:cxnSp>
        <p:nvCxnSpPr>
          <p:cNvPr id="149" name="Google Shape;149;p14"/>
          <p:cNvCxnSpPr/>
          <p:nvPr/>
        </p:nvCxnSpPr>
        <p:spPr>
          <a:xfrm>
            <a:off x="987550" y="3909050"/>
            <a:ext cx="416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0" name="Google Shape;150;p14"/>
          <p:cNvSpPr txBox="1"/>
          <p:nvPr/>
        </p:nvSpPr>
        <p:spPr>
          <a:xfrm>
            <a:off x="2240350" y="3909050"/>
            <a:ext cx="16641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 GHz Service</a:t>
            </a:r>
            <a:endParaRPr/>
          </a:p>
        </p:txBody>
      </p:sp>
      <p:cxnSp>
        <p:nvCxnSpPr>
          <p:cNvPr id="151" name="Google Shape;151;p14"/>
          <p:cNvCxnSpPr>
            <a:stCxn id="148" idx="0"/>
          </p:cNvCxnSpPr>
          <p:nvPr/>
        </p:nvCxnSpPr>
        <p:spPr>
          <a:xfrm rot="10800000">
            <a:off x="160714" y="2471939"/>
            <a:ext cx="18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14"/>
          <p:cNvSpPr txBox="1"/>
          <p:nvPr/>
        </p:nvSpPr>
        <p:spPr>
          <a:xfrm>
            <a:off x="6432925" y="4224050"/>
            <a:ext cx="18894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Source: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FCC 20-23</a:t>
            </a:r>
            <a:endParaRPr sz="1000"/>
          </a:p>
        </p:txBody>
      </p:sp>
      <p:sp>
        <p:nvSpPr>
          <p:cNvPr id="153" name="Google Shape;15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C-band Timeline</a:t>
            </a:r>
            <a:endParaRPr/>
          </a:p>
        </p:txBody>
      </p:sp>
      <p:sp>
        <p:nvSpPr>
          <p:cNvPr id="159" name="Google Shape;159;p15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December 5, 2021: Phase I voluntary accelerated fixed-satellite clearing deadline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Lower 120 MHz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Satellite operators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have agreed</a:t>
            </a:r>
            <a:r>
              <a:rPr lang="en" sz="1700"/>
              <a:t> to meet the accelerated deadline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December 5, 2023: Phase II voluntary accelerated clearing deadline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Upper 180 MHz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Expectation: Initial 3.7 GHz 5G services starting in late 2021, band fully cleared for more widespread use by late 2023</a:t>
            </a:r>
            <a:endParaRPr/>
          </a:p>
        </p:txBody>
      </p:sp>
      <p:sp>
        <p:nvSpPr>
          <p:cNvPr id="160" name="Google Shape;1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375102" y="495298"/>
            <a:ext cx="8229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CBRS Status</a:t>
            </a:r>
            <a:endParaRPr/>
          </a:p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375101" y="1253683"/>
            <a:ext cx="8229600" cy="3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Almost exactly one year of full commercial service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&gt;100,000 base station deployments despite pandemic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~100 models of base stations FCC-certified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$4.5 billion raised in PAL auction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PALs not yet deployed -- awaiting FCC to issue licenses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More than 1,700 Certified Professional Installers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Total interference reports: </a:t>
            </a:r>
            <a:r>
              <a:rPr b="1" lang="en">
                <a:solidFill>
                  <a:srgbClr val="000000"/>
                </a:solidFill>
              </a:rPr>
              <a:t>0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gle">
  <a:themeElements>
    <a:clrScheme name="Google">
      <a:dk1>
        <a:srgbClr val="333336"/>
      </a:dk1>
      <a:lt1>
        <a:srgbClr val="FFFFFF"/>
      </a:lt1>
      <a:dk2>
        <a:srgbClr val="5F6165"/>
      </a:dk2>
      <a:lt2>
        <a:srgbClr val="9EA0A4"/>
      </a:lt2>
      <a:accent1>
        <a:srgbClr val="3369E8"/>
      </a:accent1>
      <a:accent2>
        <a:srgbClr val="009925"/>
      </a:accent2>
      <a:accent3>
        <a:srgbClr val="EEB211"/>
      </a:accent3>
      <a:accent4>
        <a:srgbClr val="D50F25"/>
      </a:accent4>
      <a:accent5>
        <a:srgbClr val="DBDBDD"/>
      </a:accent5>
      <a:accent6>
        <a:srgbClr val="DBDBDD"/>
      </a:accent6>
      <a:hlink>
        <a:srgbClr val="1368F1"/>
      </a:hlink>
      <a:folHlink>
        <a:srgbClr val="FF14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